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0" r:id="rId2"/>
    <p:sldId id="298" r:id="rId3"/>
    <p:sldId id="288" r:id="rId4"/>
    <p:sldId id="287" r:id="rId5"/>
    <p:sldId id="297" r:id="rId6"/>
    <p:sldId id="257" r:id="rId7"/>
    <p:sldId id="263" r:id="rId8"/>
    <p:sldId id="262" r:id="rId9"/>
    <p:sldId id="258" r:id="rId10"/>
    <p:sldId id="259" r:id="rId11"/>
    <p:sldId id="267" r:id="rId12"/>
    <p:sldId id="280" r:id="rId13"/>
    <p:sldId id="285" r:id="rId14"/>
    <p:sldId id="260" r:id="rId15"/>
    <p:sldId id="261" r:id="rId16"/>
    <p:sldId id="284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koha-admin.benran.ru/cgi-bin/koha/catalogue/detail.pl?biblionumber=2097275&amp;searchid=scs_177434127852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321178"/>
            <a:ext cx="7200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Отто Юльевич Шмидт и Институт физики Земли.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926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/>
              <a:t>   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Параллельно с преподаванием, работой в редакции О.Ю. Шмидт принимал участие в научных географических экспедициях. </a:t>
            </a:r>
          </a:p>
          <a:p>
            <a:pPr algn="ctr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Так, в 1928 году ученый возглавил первую международную экспедицию на Памир. В ходе опасного путешествия Шмидт провел колоссальную работу по исследованию ледников.</a:t>
            </a: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Picture 2" descr="C:\Users\operator\Desktop\saj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16" y="2204864"/>
            <a:ext cx="6264696" cy="43204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76601" y="6186790"/>
            <a:ext cx="2699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О.Ю. Шмидт на Памире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721499"/>
          </a:xfrm>
        </p:spPr>
        <p:txBody>
          <a:bodyPr>
            <a:normAutofit/>
          </a:bodyPr>
          <a:lstStyle/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Спустя год Отто Шмидт принял участие в арктической экспедиции в качестве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руководителя и «правительственного комиссара архипелага Франца‑Иосифа».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Члены экспедиции достигли земли Франца‑Иосифа и в бухте Тихой открыли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полярную геофизическую обсерваторию.</a:t>
            </a:r>
          </a:p>
          <a:p>
            <a:pPr indent="-90000"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 начале 30-х годов Советский Союз организовал вторую арктическую</a:t>
            </a:r>
          </a:p>
          <a:p>
            <a:pPr indent="-90000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э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кспедицию на ледоколе «Седов» под руководством Шмидта. В рамках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экспедиции экипаж открыл острова Визе, Воронина, Длинный, Домашний,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Исаченко и западные берег Северной Земли (архипелаг в Северном Ледовитом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океане). Сам Отто Юльевич за свои заслуги стал начальником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Главсемпорпути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(Главное управление Северного морского пути) при СНК СССР. Этот пост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Он занимал до 1939 года. Главным результатом экспедиции стало начало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регулярного судоходства вдоль берегов Сибири.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972" y="1628800"/>
            <a:ext cx="5076056" cy="428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5711" y="54868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Руководители экспедиции на ледоколе «Седов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 —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Р.Л. Самойлович и О.Ю. Шмидт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Следующая арктическая экспедиция под руководством Шмидта состоялась в 1933-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1934 годах на борту парохода «Челюскин». Пароход был предназначен </a:t>
            </a:r>
          </a:p>
          <a:p>
            <a:pPr indent="90000"/>
            <a:r>
              <a:rPr lang="ru-RU" sz="1600" dirty="0">
                <a:latin typeface="Arial" pitchFamily="34" charset="0"/>
                <a:cs typeface="Arial" pitchFamily="34" charset="0"/>
              </a:rPr>
              <a:t>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ля прохождения по Северному морскому пути на корабле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неледокольного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класса.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На сложных участках пути пароходу помогали специально высланные ледоколы.  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В условиях необычайно тяжёлой ледовой обстановки «Челюскин» пробился 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в Берингов пролив, но выйти в Тихий океан не смог: ветры и течение затянули его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вместе с ледовым полем обратно в Карское море. Зимовка корабля стала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неизбежной.13 февраля 1934 г. лёд разорвал борт и через два часа «Челюскин»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затонул. За это время выгрузили на лёд заранее подготовленный аварийный запас.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На льду оказалось 104 человека, в их числе 10 женщин и двое маленьких детей.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«Челюскинская эпопея» — эпопея жизни челюскинцев в ледовом «Лагере Шмидта» и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их спасения летчиками — потрясла весь мир, и О.Ю. Шмидт стал тогда всемирно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знаменит.  Все челюскинцы были награждены орденом Красной Звезды, а летчики,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спасшие их, первыми были удостоены звания «Герой Советского Союза», именно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тогда учрежденного Советским правительством.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5435403"/>
            <a:ext cx="3203848" cy="121500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О.Ю. Шмидт на пароходе «Челюскин»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Users\operator\Desktop\mmezkWXJKQbYejUR0p4J3yOMRZc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5760640" cy="394149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2352" y="449288"/>
            <a:ext cx="8579296" cy="6408712"/>
          </a:xfrm>
        </p:spPr>
        <p:txBody>
          <a:bodyPr>
            <a:normAutofit/>
          </a:bodyPr>
          <a:lstStyle/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честь Отто Юльевича назван основанный по его инициативе  Институт</a:t>
            </a:r>
          </a:p>
          <a:p>
            <a:pPr indent="-90000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еоретической геофизики АН СССР. Большую роль в организации и деятельности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института сыграли академики: А.Д. Архангельский, А.Н. Крылов, П.П. Лазарев, </a:t>
            </a:r>
          </a:p>
          <a:p>
            <a:pPr indent="-90000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ч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лен-корреспондент АН СССР Л.С.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Лейбензон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indent="-90000"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 возвращении из эвакуации в годы Великой Отечественной войны, Шмидт стал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директором  Института теоретической геофизики. Под его руководством в Институте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теоретической геофизики произошли структурные изменения. Были созданы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лаборатории-сейсмическая, электрометрическая, магнитная и термическая,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геотектоники, динамики атмосферы, вторично-электронных приборов, а также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математический отдел. В программу института были включены следующие вопросы: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образование Земли и её физическая история, космогонические теории в свете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геофизики, структура внутренних слоёв Земли, силы, вызывающие движение 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континентов, происхождение земного магнетизма.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5232"/>
          </a:xfrm>
        </p:spPr>
        <p:txBody>
          <a:bodyPr>
            <a:normAutofit/>
          </a:bodyPr>
          <a:lstStyle/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области математики относятся к алгебре; монография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«Абстрактная теория</a:t>
            </a:r>
          </a:p>
          <a:p>
            <a:pPr indent="-9000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групп»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(1916; 2-е изд. 1933).</a:t>
            </a:r>
          </a:p>
          <a:p>
            <a:pPr indent="-90000"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-9000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Избранные труды</a:t>
            </a:r>
          </a:p>
          <a:p>
            <a:pPr indent="-9000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«Происхождение Земли и планет»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(В книге кратко рассмотрена история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планетной космогонии (от Канта и Лапласа до наших дней). Большая часть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отведена изложению теории Шмидта. Раскрыт процесс возникновения планеты и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прослежена её дальнейшая эволюция — астрономическая история связана 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 геологической). </a:t>
            </a:r>
          </a:p>
          <a:p>
            <a:pPr indent="-90000"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-9000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Четыре лекции о происхождении Земли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Большая Советская Энциклопедия (ред.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О.Ю.Шмидт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ru-RU" dirty="0" smtClean="0"/>
          </a:p>
          <a:p>
            <a:endParaRPr lang="ru-RU" u="sng" dirty="0" smtClean="0">
              <a:hlinkClick r:id="rId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47667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Основные работы О.Ю. Шмидта: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1956 г 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Постановлением Президиума Академии наук СССР Институту физики Земли Академии наук СССР присвоено имя О.Ю. Шмидта.</a:t>
            </a:r>
          </a:p>
          <a:p>
            <a:pPr indent="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indent="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Именем Шмидта названы: остров в Карском море, мыс и посёлок на побережье</a:t>
            </a:r>
          </a:p>
          <a:p>
            <a:pPr indent="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Чукотского моря, пик и перевал на Памире, равнина в Антарктиде. Его именем</a:t>
            </a:r>
          </a:p>
          <a:p>
            <a:pPr indent="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названы – ледокол исследовательского назначения , малая планета № 2108</a:t>
            </a:r>
          </a:p>
          <a:p>
            <a:pPr indent="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(астероид Отто Шмидт), кратер на Луне.</a:t>
            </a:r>
          </a:p>
          <a:p>
            <a:pPr indent="90000"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1995 г. РАН  учредила премию Шмидта за выдающиеся научные работы </a:t>
            </a:r>
          </a:p>
          <a:p>
            <a:pPr indent="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области исследования и освоения Арктики.</a:t>
            </a:r>
          </a:p>
          <a:p>
            <a:pPr indent="90000"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26 октября 2011 г. в холле Института физики Земли имени О.Ю. Шмидта открыт и установлен бронзовый бюст учёного.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9694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В настоящее время возглавляет Институт физики Земли им. О.Ю. Шмидта академик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РАН Сергей Андреевич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Тихоцкий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90000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В январе 2023 г. Сергей Андреевич дал интервью обозревателю журнала «Наука и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жизнь» Наталии Лесковой. В этом интервью, которое не потеряло своей актуальности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и в наши дни,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Тихоцкий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рассказал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 Институт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физики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Земли, о том, почему он носит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имя Отто Юльевича Шмидта, а также об основных направлениях научной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деятельности ИФЗ РАН в настоящее время.</a:t>
            </a:r>
          </a:p>
          <a:p>
            <a:pPr indent="90000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90000"/>
            <a:r>
              <a:rPr lang="ru-RU" sz="1600" b="1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сновные положения интервью: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«Сразу следует сказать, что Отто Юльевич</a:t>
            </a:r>
            <a:r>
              <a:rPr lang="ru-RU" dirty="0"/>
              <a:t> — 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это человек, масштаб личности которого до сих пор мало кем понимаем, он намного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крупнее, чем просто исследователь полярных земель. Шмидт начинал как математик,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алгебраист, создал кафедру высшей алгебры на мехмате МГУ. Занимался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организацией науки и образования, в частности в 1920-х гг. был главой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Государственного издательства-учебная, просветительская литература в тогдашней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Советской России, Советском Союзе появилась в значительной степени трудами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Шмидта. Затем очень много времени и сил он посвятил исследованию Арктики,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в частности Северного морского пути. Помимо знаменитых полярных экспедиций,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на Севере было много и другой организационной работы, например создавались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полярные станции, и в этом тоже была заслуга Отто Юльевича».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5689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«Но занятий наукой Шмидт никогда не оставлял. В 1938 г. он создал Институт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теоретической геофизики (ИТГ), где развивался весьма широкий круг как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фундаментального, так и вполне прикладного плана. Основное же детище Отто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Юльевича в области геофизики-современная «холодная» космогоническая гипотеза,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получившая свое оформление в 1940е годы. Согласно гипотезе Шмидта, в отличие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от ранее господствовавшей «горячей» теории Лапласа, планеты формируются 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из холодного газопылевого облака, частицы которого, сталкиваясь друг с другом,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объединяются в скопления-протопланеты-вследствие гравитационной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аккреции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Разогрев Земли и планет возникает, в основном, в результате превращения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механической энергии в тепловую при этих столкновениях. Сейчас космогоническая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теория Шмидта является общепринятой и блестяще подтверждается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астрономическими открытиями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экзопланет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протопланетных систем. После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объединения в 1946 г. Института теоретической геофизики и Сейсмологического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института АН СССР был создан Геофизический институт Академии наук-ГЕОФИАН,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директором которого стал Шмидт, Институт позже стал преемником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ГЕОФИАНа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Отто Юльевич к тому времени был тяжело болен -у него развивался туберкулез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В неизлечимой на то время форме. Однако он успел создать школу. ИФЗ РАН 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по сей день продолжает заниматься развитием космогонической теории, отрабатывая</a:t>
            </a:r>
          </a:p>
          <a:p>
            <a:pPr indent="90000"/>
            <a:r>
              <a:rPr lang="ru-RU" sz="1600" dirty="0" smtClean="0">
                <a:latin typeface="Arial" pitchFamily="34" charset="0"/>
                <a:cs typeface="Arial" pitchFamily="34" charset="0"/>
              </a:rPr>
              <a:t>её конкретные детали, и по праву носит имя Отто Юльевича Шмидта».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72000"/>
          </a:xfrm>
        </p:spPr>
        <p:txBody>
          <a:bodyPr/>
          <a:lstStyle/>
          <a:p>
            <a:pPr indent="-90000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 2026 году исполняется 70 лет с момента присвоения Институту физики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Земли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имени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Отто Юльевича Шмидта.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-90000"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честь юбилея отдел БЕН РАН в ИФЗ подготовил презентацию,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посвящённую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выдающемуся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учёному, чьим именем назван институт, и его вкладу 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развитие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российской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науки.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«Надо сказать, огромная заслуга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Отто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Юльевича еще и в том, что он умел создавать  сильные команды, работающие на достижение цели. Он приглашал в институт людей самых разных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специальностей-как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математиков и физиков, так и геологов. Наши замечательные математики Сергей Львович Соболев и Владимир Иванович Смирнов (в будущем академики) создали теорию функционально-инвариантных решений, послужившую основой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сейсмологии и сейсмического метода разведки, которые по сей день являются главным поставщиком информации о строении недр. И практически одновременно геофизик Григорий Александрович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Гамбурцев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тоже будущий академик, разработал, в том числе с использованием этого математического аппарата, уже практические методы разведки на преломленных и отраженных волнах.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 те годы временной промежуток между теоретической разработкой и ее практическим применением был очень мал. С 1949 г. преемником О.Ю.Шмидта на посту директора Института стал будущий академик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Г.А.Гамбурцев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Под его руководством с использованием только что созданных методов начали активную разведку Волго-Уральской нефтегазоносной провинции, которую стали называть «вторым Баку».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Гамбурцев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сам ездил в экспедиции,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сам занимался полевой работой, смотрел за приборами и одновременно оставался крупнейшим физиком и теоретиком в области геофизики».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«Разведка и разработка этих месторождений сыграла колоссальную роль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 обеспечении топливом промышленности и армии в годы Великой Отечественной войны и в послевоенном восстановлении нашей страны. Да и по сей день добыча нефти в этой области имеет важнейшее экономическое значение. Так что наш Институт занимается не только фундаментальными исследованиями, но и напрямую причастен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 освоению недр, развитию промышленности и во многих отношениях, не только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 области сейсморазведки, может считаться колыбелью разведочной и прикладной геофизики.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Особенность нынешнего момента в том, что геофизика находится на этапе настоящей научно-технической революции. Методы геофизической разведки, о которых  рассказал Сергей Андреевич опирались на вычислительные мощности того времени, главный среди них был арифмометр».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Новое время ставит перед нашими учеными новые более сложные задачи. Усложнившиеся условия добычи углеводородов требуют от исследователей не просто создать метод, который не просто физически правильно описывает сложную среду, но и сделать продукт удобный для пользователя».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24" y="476672"/>
            <a:ext cx="85689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0000"/>
            <a:r>
              <a:rPr lang="ru-RU" sz="1400" dirty="0" smtClean="0">
                <a:latin typeface="Arial" pitchFamily="34" charset="0"/>
                <a:cs typeface="Arial" pitchFamily="34" charset="0"/>
              </a:rPr>
              <a:t>Сергей Андреевич  говорит «существует серьезная проблема-повышение квалификации и</a:t>
            </a:r>
          </a:p>
          <a:p>
            <a:pPr indent="90000"/>
            <a:r>
              <a:rPr lang="ru-RU" sz="1400" dirty="0" smtClean="0">
                <a:latin typeface="Arial" pitchFamily="34" charset="0"/>
                <a:cs typeface="Arial" pitchFamily="34" charset="0"/>
              </a:rPr>
              <a:t>обучения геофизиков. Учебные планы геофизических специальностей во многом отстают </a:t>
            </a:r>
          </a:p>
          <a:p>
            <a:pPr indent="90000"/>
            <a:r>
              <a:rPr lang="ru-RU" sz="14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 реальной жизни. В образовании это неизбежно, но в нашей отрасли особенно заметно. Для того,</a:t>
            </a:r>
          </a:p>
          <a:p>
            <a:pPr indent="90000"/>
            <a:r>
              <a:rPr lang="ru-RU" sz="1400" dirty="0" smtClean="0">
                <a:latin typeface="Arial" pitchFamily="34" charset="0"/>
                <a:cs typeface="Arial" pitchFamily="34" charset="0"/>
              </a:rPr>
              <a:t>чтобы готовить геофизиков сегодняшнего и тем более завтрашнего дня, надо существенно</a:t>
            </a:r>
          </a:p>
          <a:p>
            <a:pPr indent="90000"/>
            <a:r>
              <a:rPr lang="ru-RU" sz="1400" dirty="0" smtClean="0">
                <a:latin typeface="Arial" pitchFamily="34" charset="0"/>
                <a:cs typeface="Arial" pitchFamily="34" charset="0"/>
              </a:rPr>
              <a:t>расширять как фундаментальную физико-математическую, так и практическую подготовку </a:t>
            </a:r>
          </a:p>
          <a:p>
            <a:pPr indent="90000"/>
            <a:r>
              <a:rPr lang="ru-RU" sz="1400" dirty="0" smtClean="0">
                <a:latin typeface="Arial" pitchFamily="34" charset="0"/>
                <a:cs typeface="Arial" pitchFamily="34" charset="0"/>
              </a:rPr>
              <a:t>В области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IT-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технологий. Сейчас мы активно привлекаем к работе выпускников ведущих физико-</a:t>
            </a:r>
          </a:p>
          <a:p>
            <a:pPr indent="90000"/>
            <a:r>
              <a:rPr lang="ru-RU" sz="1400" dirty="0" smtClean="0">
                <a:latin typeface="Arial" pitchFamily="34" charset="0"/>
                <a:cs typeface="Arial" pitchFamily="34" charset="0"/>
              </a:rPr>
              <a:t>технических вузов. Вообще, для ИФЗ РАН сотрудничество с университетами, высшей школой-</a:t>
            </a:r>
          </a:p>
          <a:p>
            <a:pPr indent="90000"/>
            <a:r>
              <a:rPr lang="ru-RU" sz="14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дна из главных традиций. Но, так или иначе, мы переходим к решению новых задач,</a:t>
            </a:r>
          </a:p>
          <a:p>
            <a:pPr indent="90000"/>
            <a:r>
              <a:rPr lang="ru-RU" sz="1400" dirty="0" smtClean="0">
                <a:latin typeface="Arial" pitchFamily="34" charset="0"/>
                <a:cs typeface="Arial" pitchFamily="34" charset="0"/>
              </a:rPr>
              <a:t>описывающих физику распространения волн в сложных средах. Во многом аналогичная ситуация</a:t>
            </a:r>
          </a:p>
          <a:p>
            <a:pPr indent="90000"/>
            <a:r>
              <a:rPr lang="ru-RU" sz="1400" dirty="0" smtClean="0">
                <a:latin typeface="Arial" pitchFamily="34" charset="0"/>
                <a:cs typeface="Arial" pitchFamily="34" charset="0"/>
              </a:rPr>
              <a:t>и по другим геофизическим методам – в геоэлектрике, в изучении аномальных полей Земли, этим</a:t>
            </a:r>
          </a:p>
          <a:p>
            <a:pPr indent="90000"/>
            <a:r>
              <a:rPr lang="ru-RU" sz="1400" dirty="0" smtClean="0">
                <a:latin typeface="Arial" pitchFamily="34" charset="0"/>
                <a:cs typeface="Arial" pitchFamily="34" charset="0"/>
              </a:rPr>
              <a:t>мы также занимаемся в Институте. Новые задачи диктуют необходимость создания новых методов</a:t>
            </a:r>
          </a:p>
          <a:p>
            <a:pPr indent="90000"/>
            <a:r>
              <a:rPr lang="ru-RU" sz="1400" dirty="0">
                <a:latin typeface="Arial" pitchFamily="34" charset="0"/>
                <a:cs typeface="Arial" pitchFamily="34" charset="0"/>
              </a:rPr>
              <a:t>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технологий. Если до начала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XX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в. в геофизике царствовала эпоха «поиска и разведки», то сейчас</a:t>
            </a:r>
          </a:p>
          <a:p>
            <a:pPr indent="90000"/>
            <a:r>
              <a:rPr lang="ru-RU" sz="1400" dirty="0" smtClean="0">
                <a:latin typeface="Arial" pitchFamily="34" charset="0"/>
                <a:cs typeface="Arial" pitchFamily="34" charset="0"/>
              </a:rPr>
              <a:t>наступила эпоха мониторинга. </a:t>
            </a:r>
          </a:p>
          <a:p>
            <a:pPr indent="90000"/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indent="90000"/>
            <a:r>
              <a:rPr lang="ru-RU" sz="1400" dirty="0" smtClean="0">
                <a:latin typeface="Arial" pitchFamily="34" charset="0"/>
                <a:cs typeface="Arial" pitchFamily="34" charset="0"/>
              </a:rPr>
              <a:t>Крупных месторождений углеводородов уже мало, а те, что есть, характеризуются</a:t>
            </a:r>
          </a:p>
          <a:p>
            <a:pPr indent="90000"/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трудноизвлекаемыми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запасами. Они содержат коллекторы, обладающие низкой проницаемостью, </a:t>
            </a:r>
          </a:p>
          <a:p>
            <a:pPr indent="90000"/>
            <a:r>
              <a:rPr lang="ru-RU" sz="1400" dirty="0" smtClean="0">
                <a:latin typeface="Arial" pitchFamily="34" charset="0"/>
                <a:cs typeface="Arial" pitchFamily="34" charset="0"/>
              </a:rPr>
              <a:t>и чтобы выкачать оттуда нефть, нужно применять специальные методы, например,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гидроразрыва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indent="90000"/>
            <a:r>
              <a:rPr lang="ru-RU" sz="1400" dirty="0" smtClean="0">
                <a:latin typeface="Arial" pitchFamily="34" charset="0"/>
                <a:cs typeface="Arial" pitchFamily="34" charset="0"/>
              </a:rPr>
              <a:t>пласта, кислотной обработки, парогазового воздействия и так далее. Поэтому надо развивать</a:t>
            </a:r>
          </a:p>
          <a:p>
            <a:pPr indent="90000"/>
            <a:r>
              <a:rPr lang="ru-RU" sz="1400" dirty="0" smtClean="0">
                <a:latin typeface="Arial" pitchFamily="34" charset="0"/>
                <a:cs typeface="Arial" pitchFamily="34" charset="0"/>
              </a:rPr>
              <a:t>методы, повышающие эффективность разработки таких месторождений, и мы этим занимаемся.</a:t>
            </a:r>
          </a:p>
          <a:p>
            <a:pPr indent="90000"/>
            <a:r>
              <a:rPr lang="ru-RU" sz="1400" dirty="0" smtClean="0">
                <a:latin typeface="Arial" pitchFamily="34" charset="0"/>
                <a:cs typeface="Arial" pitchFamily="34" charset="0"/>
              </a:rPr>
              <a:t>Но с точки зрения геофизики не менее важен мониторинг. Дело в том, что любая модель </a:t>
            </a:r>
          </a:p>
          <a:p>
            <a:pPr indent="90000"/>
            <a:r>
              <a:rPr lang="ru-RU" sz="1400" dirty="0" smtClean="0">
                <a:latin typeface="Arial" pitchFamily="34" charset="0"/>
                <a:cs typeface="Arial" pitchFamily="34" charset="0"/>
              </a:rPr>
              <a:t>(в частности, модель месторождения) всегда ущербна, это всегда некая приближенная</a:t>
            </a:r>
          </a:p>
          <a:p>
            <a:pPr indent="90000"/>
            <a:r>
              <a:rPr lang="ru-RU" sz="1400" dirty="0" smtClean="0">
                <a:latin typeface="Arial" pitchFamily="34" charset="0"/>
                <a:cs typeface="Arial" pitchFamily="34" charset="0"/>
              </a:rPr>
              <a:t>аппроксимация среды, и в процессе разработки, в следствие объективной неполноты знаний,</a:t>
            </a:r>
          </a:p>
          <a:p>
            <a:pPr indent="90000"/>
            <a:r>
              <a:rPr lang="ru-RU" sz="1400" dirty="0" smtClean="0">
                <a:latin typeface="Arial" pitchFamily="34" charset="0"/>
                <a:cs typeface="Arial" pitchFamily="34" charset="0"/>
              </a:rPr>
              <a:t>всегда что-нибудь пойдет не так. Необходимо отслеживать, куда будет мигрировать нефть, </a:t>
            </a:r>
          </a:p>
          <a:p>
            <a:pPr indent="90000"/>
            <a:r>
              <a:rPr lang="ru-RU" sz="14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е начнет ли она скапливаться в каких-то неразбуренных ловушках, не отсечем ли мы залежи, </a:t>
            </a:r>
          </a:p>
          <a:p>
            <a:pPr indent="90000"/>
            <a:r>
              <a:rPr lang="ru-RU" sz="1400" dirty="0" smtClean="0">
                <a:latin typeface="Arial" pitchFamily="34" charset="0"/>
                <a:cs typeface="Arial" pitchFamily="34" charset="0"/>
              </a:rPr>
              <a:t>Не обводним ли их, закачав слишком много воды, не активизируются ли разломы. Для того, чтобы</a:t>
            </a:r>
          </a:p>
          <a:p>
            <a:pPr indent="90000"/>
            <a:r>
              <a:rPr lang="ru-RU" sz="1400" dirty="0" smtClean="0">
                <a:latin typeface="Arial" pitchFamily="34" charset="0"/>
                <a:cs typeface="Arial" pitchFamily="34" charset="0"/>
              </a:rPr>
              <a:t>сложная техническая система работала эффективно и давала максимум, нужен постоянный</a:t>
            </a:r>
          </a:p>
          <a:p>
            <a:pPr indent="90000"/>
            <a:r>
              <a:rPr lang="ru-RU" sz="1400" dirty="0" smtClean="0">
                <a:latin typeface="Arial" pitchFamily="34" charset="0"/>
                <a:cs typeface="Arial" pitchFamily="34" charset="0"/>
              </a:rPr>
              <a:t>мониторинг».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41081"/>
              </p:ext>
            </p:extLst>
          </p:nvPr>
        </p:nvGraphicFramePr>
        <p:xfrm>
          <a:off x="179512" y="1628800"/>
          <a:ext cx="6768752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Acrobat Document" r:id="rId3" imgW="7667341" imgH="3800340" progId="Acrobat.Document.DC">
                  <p:embed/>
                </p:oleObj>
              </mc:Choice>
              <mc:Fallback>
                <p:oleObj name="Acrobat Document" r:id="rId3" imgW="7667341" imgH="3800340" progId="Acrobat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628800"/>
                        <a:ext cx="6768752" cy="4752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692696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Современной геофизике при изучении горных пород и минералов не обойтись без электронного микроскопа.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5304110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Исследование проводит Татьяна Багдасарян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48" y="476672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нтервью академика Сергея Андреевича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Тихоцкого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наглядно объясняет преемственность научных поколений в Институте на протяжении 70 лет, а также показывает основные задачи и направления в научной деятельности ИФЗ РАН гордо несущего имя выдающегося учёного Отто Юльевича Шмидта.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00024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362282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ogra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4615460" cy="4572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14618" y="5517232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«Я благодарен судьбе за ту жизнь, которую она мне дала. Сколько было хорошего и сколько интересного! Я не боюсь умирать!».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Отто Юльевич Шмидт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9114" y="3259723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(30.09.1891-07.09.1956 гг.)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76672"/>
            <a:ext cx="8507288" cy="5619328"/>
          </a:xfrm>
        </p:spPr>
        <p:txBody>
          <a:bodyPr>
            <a:normAutofit fontScale="25000" lnSpcReduction="20000"/>
          </a:bodyPr>
          <a:lstStyle/>
          <a:p>
            <a:pPr indent="-90000">
              <a:buNone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«Человек, масштаб личности мало кем понимаем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» — эта фраза точно 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описывает</a:t>
            </a:r>
          </a:p>
          <a:p>
            <a:pPr indent="-90000">
              <a:buNone/>
            </a:pPr>
            <a:r>
              <a:rPr lang="ru-RU" sz="6400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ногогранность О.Ю. Шмидта. 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Математик, географ, геофизик, 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астроном,</a:t>
            </a:r>
          </a:p>
          <a:p>
            <a:pPr indent="-90000">
              <a:buNone/>
            </a:pPr>
            <a:r>
              <a:rPr lang="ru-RU" sz="64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рганизатор книгоиздания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реформатор 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образования, исследователь Памира 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и</a:t>
            </a:r>
          </a:p>
          <a:p>
            <a:pPr indent="-90000">
              <a:buNone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Севера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создатель Большой Советской 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Энциклопедии — один из 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корифеев</a:t>
            </a:r>
          </a:p>
          <a:p>
            <a:pPr indent="-90000">
              <a:buNone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советской 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науки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6400" dirty="0">
              <a:latin typeface="Arial" pitchFamily="34" charset="0"/>
              <a:cs typeface="Arial" pitchFamily="34" charset="0"/>
            </a:endParaRPr>
          </a:p>
          <a:p>
            <a:pPr indent="-90000">
              <a:buNone/>
            </a:pPr>
            <a:endParaRPr lang="ru-RU" sz="6400" dirty="0" smtClean="0">
              <a:latin typeface="Arial" pitchFamily="34" charset="0"/>
              <a:cs typeface="Arial" pitchFamily="34" charset="0"/>
            </a:endParaRPr>
          </a:p>
          <a:p>
            <a:pPr indent="-90000">
              <a:buNone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Основатель и первый директор (1938-1948) Института теоретической геофизики </a:t>
            </a:r>
          </a:p>
          <a:p>
            <a:pPr indent="-90000">
              <a:buNone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АН СССР. В 1939 –1942 гг. 1-й вице-президент АН СССР. С 1951 г. заведующий</a:t>
            </a:r>
          </a:p>
          <a:p>
            <a:pPr indent="-90000">
              <a:buNone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геофизическим отделением Московского университета. За большие научные</a:t>
            </a:r>
          </a:p>
          <a:p>
            <a:pPr indent="-90000">
              <a:buNone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достижения и руководство экспедициями был награждён: орденами Ленина (1932,</a:t>
            </a:r>
          </a:p>
          <a:p>
            <a:pPr indent="-90000">
              <a:buNone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1937, 1953 гг.), Орденом Красной Звезды (1934 г.), Трудового Красного знамени(1936,</a:t>
            </a:r>
          </a:p>
          <a:p>
            <a:pPr indent="-90000">
              <a:buNone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1945 гг.).</a:t>
            </a:r>
          </a:p>
          <a:p>
            <a:pPr indent="-90000">
              <a:buNone/>
            </a:pPr>
            <a:endParaRPr lang="ru-RU" sz="6400" dirty="0" smtClean="0">
              <a:latin typeface="Arial" pitchFamily="34" charset="0"/>
              <a:cs typeface="Arial" pitchFamily="34" charset="0"/>
            </a:endParaRPr>
          </a:p>
          <a:p>
            <a:pPr indent="-90000">
              <a:buNone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Институт развивался по многим научным направлениям: сотрудники изучали</a:t>
            </a:r>
          </a:p>
          <a:p>
            <a:pPr indent="-90000">
              <a:buNone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геомагнитное поле, исследовали магнитные свойства горных пород, разрабатывали</a:t>
            </a:r>
          </a:p>
          <a:p>
            <a:pPr indent="-90000">
              <a:buNone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теорию распространения электромагнитных волн в земной коре, которая</a:t>
            </a:r>
          </a:p>
          <a:p>
            <a:pPr indent="-90000">
              <a:buNone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впоследствии стала основой для магнитотеллурического зондирования. О.Ю. Шмидт </a:t>
            </a:r>
          </a:p>
          <a:p>
            <a:pPr indent="-90000">
              <a:buNone/>
            </a:pPr>
            <a:r>
              <a:rPr lang="ru-RU" sz="64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читал важным практическое применение геофизических методов при добыче</a:t>
            </a:r>
          </a:p>
          <a:p>
            <a:pPr indent="-90000">
              <a:buNone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полезных ископаемых.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18356" y="476672"/>
            <a:ext cx="8507288" cy="5763344"/>
          </a:xfrm>
        </p:spPr>
        <p:txBody>
          <a:bodyPr>
            <a:normAutofit/>
          </a:bodyPr>
          <a:lstStyle/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 1946 году СИАН (сейсмологический институт  АН СССР) и ИТГ (институт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теоретической геофизики) объединились в единый Геофизический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институт (ГЕОФИАН) под руководством О.Ю. Шмидта. В 1956 году в результате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реорганизации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ГЕОФИАНа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образовался Институт физики Земли. Это название</a:t>
            </a:r>
          </a:p>
          <a:p>
            <a:pPr indent="-9000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закрепилось за институтом до настоящего времени.</a:t>
            </a:r>
          </a:p>
          <a:p>
            <a:pPr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1152128"/>
          </a:xfrm>
        </p:spPr>
        <p:txBody>
          <a:bodyPr>
            <a:normAutofit fontScale="85000" lnSpcReduction="10000"/>
          </a:bodyPr>
          <a:lstStyle/>
          <a:p>
            <a:pPr indent="-90000"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Отто Юльевич Шмидт родился 18 (30) сентября 1891 г. в городе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Могилёве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 Предки </a:t>
            </a:r>
          </a:p>
          <a:p>
            <a:pPr indent="-90000">
              <a:buNone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о отцовской линии из немцев-колониситов, перебравшихся в Лифляндию (Латвию) </a:t>
            </a:r>
          </a:p>
          <a:p>
            <a:pPr indent="-90000"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о второй половине XVIII века, а по материнской — латыши по фамилии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Эргле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indent="-90000"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Дома говорили на трех языках: латышском,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немецком и русском.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endParaRPr lang="ru-RU" sz="1600" dirty="0"/>
          </a:p>
        </p:txBody>
      </p:sp>
      <p:pic>
        <p:nvPicPr>
          <p:cNvPr id="4" name="Рисунок 3" descr="342085_9_i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4323855" cy="4536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5520134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Родители О.Ю. Шмидта Юлий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Фридрихович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Анна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Фридриховна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 детьми: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Эльзой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Хуго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Отто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1902 г.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-99392"/>
            <a:ext cx="82296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Мальчик был не единственным ребёнком: в семье росли ещё две сестры и брат, </a:t>
            </a:r>
          </a:p>
          <a:p>
            <a:pPr algn="ctr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но только Отто был отдан в гимназию, учился в классической Могилевско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мужской гимназии. Такое решение было принято на семейном совете: денег на образование хватило бы только на одного человека. Любознательность и усердие Отто решили его судьбу. Учёба давалась мальчику легко. Более того, он даже добился, чтобы ему (единственному в гимназии) преподавали древнегреческий язык, без которого он не сможет читать в оригинале труды Евклида, Софокла, Гомера. К моменту окончания гимназии Отто Юльевич знал украинский, немецкий, латышский, латинский и греческий языки.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Деньги на обучение одарённого мальчика в гимназии нашлись у его латышского дедушки</a:t>
            </a:r>
          </a:p>
          <a:p>
            <a:pPr>
              <a:buNone/>
            </a:pPr>
            <a:r>
              <a:rPr lang="ru-RU" sz="1600" dirty="0" err="1" smtClean="0"/>
              <a:t>Фрициса</a:t>
            </a:r>
            <a:r>
              <a:rPr lang="ru-RU" sz="1600" dirty="0" smtClean="0"/>
              <a:t> </a:t>
            </a:r>
            <a:r>
              <a:rPr lang="ru-RU" sz="1600" dirty="0" err="1" smtClean="0"/>
              <a:t>Эргле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 descr="Mahiloŭ,_Vietranaja._Магілёў,_Ветраная_(M._Fischmann,_1907-17)_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20888"/>
            <a:ext cx="8135888" cy="429309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60648"/>
            <a:ext cx="8686800" cy="194421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1909 году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Отто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 отличием окончил гимназию в Киеве.</a:t>
            </a:r>
          </a:p>
          <a:p>
            <a:pPr algn="ctr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1913 году окончил физико-математическое отделение Киевского университета, где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под руководством профессора Дмитрия Граве начал свои исследования в теории групп.</a:t>
            </a:r>
          </a:p>
          <a:p>
            <a:pPr algn="ctr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 1916 — приват-доцент Киевского университета, в том же году выходит в печать книга О. Шмидта «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Абстрактная теория групп»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В 26 лет Отто Юльевич Шмидт создал труд, который стал настольной книгой для нескольких поколений советских алгебраистов и до сих пор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не утратил своего значения.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340811"/>
              </p:ext>
            </p:extLst>
          </p:nvPr>
        </p:nvGraphicFramePr>
        <p:xfrm>
          <a:off x="162694" y="2033464"/>
          <a:ext cx="4913362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Acrobat Document" r:id="rId3" imgW="3905007" imgH="5915024" progId="Acrobat.Document.DC">
                  <p:embed/>
                </p:oleObj>
              </mc:Choice>
              <mc:Fallback>
                <p:oleObj name="Acrobat Document" r:id="rId3" imgW="3905007" imgH="5915024" progId="Acrobat.Document.DC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94" y="2033464"/>
                        <a:ext cx="4913362" cy="4824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370122"/>
              </p:ext>
            </p:extLst>
          </p:nvPr>
        </p:nvGraphicFramePr>
        <p:xfrm>
          <a:off x="5076056" y="2047156"/>
          <a:ext cx="3905250" cy="4797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Acrobat Document" r:id="rId5" imgW="3905007" imgH="5705370" progId="Acrobat.Document.DC">
                  <p:embed/>
                </p:oleObj>
              </mc:Choice>
              <mc:Fallback>
                <p:oleObj name="Acrobat Document" r:id="rId5" imgW="3905007" imgH="5705370" progId="Acrobat.Document.DC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047156"/>
                        <a:ext cx="3905250" cy="4797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76672"/>
            <a:ext cx="8686800" cy="3672409"/>
          </a:xfrm>
        </p:spPr>
        <p:txBody>
          <a:bodyPr>
            <a:normAutofit/>
          </a:bodyPr>
          <a:lstStyle/>
          <a:p>
            <a:pPr indent="-90000" algn="ctr">
              <a:buNone/>
            </a:pPr>
            <a:r>
              <a:rPr lang="ru-RU" sz="1600" dirty="0" smtClean="0"/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это же время, работая в Госиздате, Отто Юльевич задумал создать и выпустить </a:t>
            </a:r>
          </a:p>
          <a:p>
            <a:pPr indent="-90000" algn="ctr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1923 г. большое справочное издание. Им была подготовлена записка «К проекту</a:t>
            </a:r>
          </a:p>
          <a:p>
            <a:pPr indent="-90000" algn="ctr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создания Большой Советской Энциклопедии».</a:t>
            </a:r>
          </a:p>
          <a:p>
            <a:pPr indent="-90000" algn="ctr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17 апреля 1924г. Создание БСЭ было одобрено.</a:t>
            </a:r>
          </a:p>
          <a:p>
            <a:pPr indent="-90000" algn="ctr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Начало БСЭ  отсчитывает  новый этап энциклопедического дела в стране.</a:t>
            </a:r>
          </a:p>
          <a:p>
            <a:pPr indent="-90000" algn="ctr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О.Ю. Шмидт возглавлял БСЭ до 1942 г. 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1600" dirty="0"/>
          </a:p>
        </p:txBody>
      </p:sp>
      <p:pic>
        <p:nvPicPr>
          <p:cNvPr id="20482" name="Picture 2" descr="C:\Users\operator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933056"/>
            <a:ext cx="6840760" cy="260717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1171</TotalTime>
  <Words>2588</Words>
  <Application>Microsoft Office PowerPoint</Application>
  <PresentationFormat>Экран (4:3)</PresentationFormat>
  <Paragraphs>216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Constantia</vt:lpstr>
      <vt:lpstr>Times New Roman</vt:lpstr>
      <vt:lpstr>Wingdings 2</vt:lpstr>
      <vt:lpstr>Бумажная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О.Ю. Шмидт на пароходе «Челюскин»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operator</dc:creator>
  <cp:lastModifiedBy>До Егито Анастасия Кристоваовна</cp:lastModifiedBy>
  <cp:revision>233</cp:revision>
  <dcterms:created xsi:type="dcterms:W3CDTF">2026-03-19T12:14:52Z</dcterms:created>
  <dcterms:modified xsi:type="dcterms:W3CDTF">2026-04-20T09:23:03Z</dcterms:modified>
</cp:coreProperties>
</file>